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7C13E2-BF3C-4625-8CAA-EFB8FAAEEFBD}" type="datetimeFigureOut">
              <a:rPr lang="es-MX" smtClean="0"/>
              <a:pPr/>
              <a:t>16/10/2016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C7399-E82F-4860-94D9-4D952AF39F1F}"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07704" y="1268760"/>
            <a:ext cx="5904656"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smtClean="0">
                <a:solidFill>
                  <a:prstClr val="white"/>
                </a:solidFill>
                <a:cs typeface="Arial" charset="0"/>
              </a:rPr>
              <a:t>Tasa de variación de los recursos asignados por el INADEM a proyectos de mejora regulatoria</a:t>
            </a:r>
          </a:p>
        </p:txBody>
      </p:sp>
      <p:sp>
        <p:nvSpPr>
          <p:cNvPr id="9" name="TextBox 8"/>
          <p:cNvSpPr txBox="1"/>
          <p:nvPr/>
        </p:nvSpPr>
        <p:spPr>
          <a:xfrm>
            <a:off x="1835696" y="2780928"/>
            <a:ext cx="6768752" cy="923330"/>
          </a:xfrm>
          <a:prstGeom prst="rect">
            <a:avLst/>
          </a:prstGeom>
          <a:noFill/>
        </p:spPr>
        <p:txBody>
          <a:bodyPr wrap="square" rtlCol="0">
            <a:spAutoFit/>
          </a:bodyPr>
          <a:lstStyle/>
          <a:p>
            <a:r>
              <a:rPr lang="es-MX" dirty="0">
                <a:solidFill>
                  <a:prstClr val="black"/>
                </a:solidFill>
              </a:rPr>
              <a:t>Mide </a:t>
            </a:r>
            <a:r>
              <a:rPr lang="es-MX" dirty="0" smtClean="0">
                <a:solidFill>
                  <a:prstClr val="black"/>
                </a:solidFill>
              </a:rPr>
              <a:t>la tasa de variación de los recursos asignados por el INADEM a proyectos de mejora regulatoria en un año respecto a otro</a:t>
            </a:r>
          </a:p>
          <a:p>
            <a:endParaRPr lang="es-MX" dirty="0">
              <a:solidFill>
                <a:prstClr val="black"/>
              </a:solidFill>
            </a:endParaRPr>
          </a:p>
        </p:txBody>
      </p:sp>
      <p:sp>
        <p:nvSpPr>
          <p:cNvPr id="7" name="TextBox 6"/>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Componente</a:t>
            </a:r>
          </a:p>
        </p:txBody>
      </p:sp>
      <p:sp>
        <p:nvSpPr>
          <p:cNvPr id="10" name="Down Arrow 9"/>
          <p:cNvSpPr/>
          <p:nvPr/>
        </p:nvSpPr>
        <p:spPr>
          <a:xfrm>
            <a:off x="4283968" y="2276872"/>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pic>
        <p:nvPicPr>
          <p:cNvPr id="11" name="Picture 10" descr="niño preguntando.jpg"/>
          <p:cNvPicPr>
            <a:picLocks noChangeAspect="1"/>
          </p:cNvPicPr>
          <p:nvPr/>
        </p:nvPicPr>
        <p:blipFill>
          <a:blip r:embed="rId4" cstate="print"/>
          <a:stretch>
            <a:fillRect/>
          </a:stretch>
        </p:blipFill>
        <p:spPr>
          <a:xfrm>
            <a:off x="251520" y="3077517"/>
            <a:ext cx="1359595" cy="1359595"/>
          </a:xfrm>
          <a:prstGeom prst="rect">
            <a:avLst/>
          </a:prstGeom>
        </p:spPr>
      </p:pic>
      <p:graphicFrame>
        <p:nvGraphicFramePr>
          <p:cNvPr id="16" name="Table 15"/>
          <p:cNvGraphicFramePr>
            <a:graphicFrameLocks noGrp="1"/>
          </p:cNvGraphicFramePr>
          <p:nvPr/>
        </p:nvGraphicFramePr>
        <p:xfrm>
          <a:off x="1907705" y="4509120"/>
          <a:ext cx="6192687" cy="1899920"/>
        </p:xfrm>
        <a:graphic>
          <a:graphicData uri="http://schemas.openxmlformats.org/drawingml/2006/table">
            <a:tbl>
              <a:tblPr firstRow="1" bandRow="1">
                <a:tableStyleId>{5C22544A-7EE6-4342-B048-85BDC9FD1C3A}</a:tableStyleId>
              </a:tblPr>
              <a:tblGrid>
                <a:gridCol w="2880319"/>
                <a:gridCol w="3312368"/>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Monto de recursos asignados por el INADEM a los proyectos apoyados que promueven la mejora regulatoria en las entidades federativas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Monto de recursos asignados por el INADEM a los proyectos apoyados que promueven la mejora regulatoria en las entidades federativas en el período t-1)</a:t>
                      </a:r>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
        <p:nvSpPr>
          <p:cNvPr id="17" name="TextBox 16"/>
          <p:cNvSpPr txBox="1"/>
          <p:nvPr/>
        </p:nvSpPr>
        <p:spPr>
          <a:xfrm>
            <a:off x="1835697" y="3923764"/>
            <a:ext cx="3024336" cy="369332"/>
          </a:xfrm>
          <a:prstGeom prst="rect">
            <a:avLst/>
          </a:prstGeom>
          <a:noFill/>
        </p:spPr>
        <p:txBody>
          <a:bodyPr wrap="square" rtlCol="0">
            <a:spAutoFit/>
          </a:bodyPr>
          <a:lstStyle/>
          <a:p>
            <a:r>
              <a:rPr lang="es-MX" dirty="0">
                <a:solidFill>
                  <a:prstClr val="black"/>
                </a:solidFill>
              </a:rPr>
              <a:t>Variables para su medición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5" name="TextBox 4"/>
          <p:cNvSpPr txBox="1"/>
          <p:nvPr/>
        </p:nvSpPr>
        <p:spPr>
          <a:xfrm>
            <a:off x="323528" y="3501008"/>
            <a:ext cx="8424936" cy="1754326"/>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marL="342900" indent="-342900">
              <a:buAutoNum type="arabicParenR"/>
            </a:pPr>
            <a:r>
              <a:rPr lang="es-MX" dirty="0" smtClean="0">
                <a:solidFill>
                  <a:prstClr val="black"/>
                </a:solidFill>
              </a:rPr>
              <a:t>proyectos apoyados a través de la convocatoria 1.5 </a:t>
            </a:r>
            <a:r>
              <a:rPr lang="es-MX" dirty="0" smtClean="0"/>
              <a:t>Obtención de apoyos para proyectos de Mejora Regulatoria</a:t>
            </a:r>
          </a:p>
          <a:p>
            <a:pPr marL="342900" indent="-342900">
              <a:buAutoNum type="arabicParenR"/>
            </a:pPr>
            <a:r>
              <a:rPr lang="es-MX" dirty="0" smtClean="0">
                <a:solidFill>
                  <a:prstClr val="black"/>
                </a:solidFill>
              </a:rPr>
              <a:t>Proyectos apoyados a través de los convenios de coordinación con las </a:t>
            </a:r>
            <a:r>
              <a:rPr lang="es-MX" smtClean="0">
                <a:solidFill>
                  <a:prstClr val="black"/>
                </a:solidFill>
              </a:rPr>
              <a:t>entidades federativas </a:t>
            </a:r>
            <a:endParaRPr lang="es-MX" sz="1600" dirty="0">
              <a:solidFill>
                <a:prstClr val="black"/>
              </a:solidFill>
            </a:endParaRPr>
          </a:p>
        </p:txBody>
      </p:sp>
      <p:sp>
        <p:nvSpPr>
          <p:cNvPr id="6" name="16 Rectángulo"/>
          <p:cNvSpPr/>
          <p:nvPr/>
        </p:nvSpPr>
        <p:spPr>
          <a:xfrm>
            <a:off x="1691680" y="1268760"/>
            <a:ext cx="65527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7" name="Table 6"/>
          <p:cNvGraphicFramePr>
            <a:graphicFrameLocks noGrp="1"/>
          </p:cNvGraphicFramePr>
          <p:nvPr/>
        </p:nvGraphicFramePr>
        <p:xfrm>
          <a:off x="1691680" y="1628800"/>
          <a:ext cx="6552728" cy="1310640"/>
        </p:xfrm>
        <a:graphic>
          <a:graphicData uri="http://schemas.openxmlformats.org/drawingml/2006/table">
            <a:tbl>
              <a:tblPr firstRow="1" bandRow="1">
                <a:tableStyleId>{8799B23B-EC83-4686-B30A-512413B5E67A}</a:tableStyleId>
              </a:tblPr>
              <a:tblGrid>
                <a:gridCol w="1584176"/>
                <a:gridCol w="4968552"/>
              </a:tblGrid>
              <a:tr h="360040">
                <a:tc>
                  <a:txBody>
                    <a:bodyPr/>
                    <a:lstStyle/>
                    <a:p>
                      <a:pPr algn="ctr"/>
                      <a:r>
                        <a:rPr lang="es-MX" dirty="0" smtClean="0"/>
                        <a:t>Meta anual</a:t>
                      </a:r>
                      <a:endParaRPr lang="es-MX" dirty="0"/>
                    </a:p>
                  </a:txBody>
                  <a:tcPr/>
                </a:tc>
                <a:tc>
                  <a:txBody>
                    <a:bodyPr/>
                    <a:lstStyle/>
                    <a:p>
                      <a:pPr algn="ctr"/>
                      <a:r>
                        <a:rPr lang="es-MX" dirty="0" smtClean="0"/>
                        <a:t>Avance</a:t>
                      </a:r>
                      <a:r>
                        <a:rPr lang="es-MX" baseline="0" dirty="0" smtClean="0"/>
                        <a:t> junio 2016</a:t>
                      </a:r>
                      <a:endParaRPr lang="es-MX" dirty="0"/>
                    </a:p>
                  </a:txBody>
                  <a:tcPr/>
                </a:tc>
              </a:tr>
              <a:tr h="370840">
                <a:tc>
                  <a:txBody>
                    <a:bodyPr/>
                    <a:lstStyle/>
                    <a:p>
                      <a:pPr algn="ctr"/>
                      <a:r>
                        <a:rPr lang="es-MX" sz="1400" dirty="0" smtClean="0"/>
                        <a:t>2.8</a:t>
                      </a:r>
                      <a:endParaRPr lang="es-MX" sz="1400" dirty="0"/>
                    </a:p>
                  </a:txBody>
                  <a:tcPr/>
                </a:tc>
                <a:tc>
                  <a:txBody>
                    <a:bodyPr/>
                    <a:lstStyle/>
                    <a:p>
                      <a:pPr algn="ctr"/>
                      <a:r>
                        <a:rPr lang="es-MX" sz="1400" smtClean="0"/>
                        <a:t>La convocatoria 1.5 Obtención de apoyos para proyectos de Mejora Regulatoria recibió un total de 146 solicitudes, las cuales se encuentran en etapa de evaluación, por lo que sus resultados se darán a conocer en el IV Informe Trimestral del FNE 2016</a:t>
                      </a:r>
                      <a:endParaRPr lang="es-MX"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191</Words>
  <Application>Microsoft Office PowerPoint</Application>
  <PresentationFormat>On-screen Show (4:3)</PresentationFormat>
  <Paragraphs>21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6</cp:revision>
  <dcterms:created xsi:type="dcterms:W3CDTF">2015-09-21T17:05:26Z</dcterms:created>
  <dcterms:modified xsi:type="dcterms:W3CDTF">2016-10-17T03:32:12Z</dcterms:modified>
</cp:coreProperties>
</file>